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3460750" cx="4610100"/>
  <p:notesSz cx="4610100" cy="34607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8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461000" y="1643850"/>
            <a:ext cx="3688075" cy="15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9:notes"/>
          <p:cNvSpPr/>
          <p:nvPr>
            <p:ph idx="2" type="sldImg"/>
          </p:nvPr>
        </p:nvSpPr>
        <p:spPr>
          <a:xfrm>
            <a:off x="768500" y="259550"/>
            <a:ext cx="3073550" cy="12977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2" type="sldNum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>
            <p:ph type="title"/>
          </p:nvPr>
        </p:nvSpPr>
        <p:spPr>
          <a:xfrm>
            <a:off x="95300" y="72527"/>
            <a:ext cx="13328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subTitle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95300" y="72527"/>
            <a:ext cx="13328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95300" y="72527"/>
            <a:ext cx="13328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069083" y="3371227"/>
            <a:ext cx="43180" cy="30480"/>
          </a:xfrm>
          <a:custGeom>
            <a:rect b="b" l="l" r="r" t="t"/>
            <a:pathLst>
              <a:path extrusionOk="0" h="30479" w="43180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noFill/>
          <a:ln cap="flat" cmpd="sng" w="9525">
            <a:solidFill>
              <a:srgbClr val="ADAD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989465" y="3367265"/>
            <a:ext cx="25400" cy="38100"/>
          </a:xfrm>
          <a:custGeom>
            <a:rect b="b" l="l" r="r" t="t"/>
            <a:pathLst>
              <a:path extrusionOk="0" h="38100" w="254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3167268" y="3367265"/>
            <a:ext cx="25400" cy="38100"/>
          </a:xfrm>
          <a:custGeom>
            <a:rect b="b" l="l" r="r" t="t"/>
            <a:pathLst>
              <a:path extrusionOk="0" h="38100" w="254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3323614" y="3360914"/>
            <a:ext cx="64135" cy="50800"/>
          </a:xfrm>
          <a:custGeom>
            <a:rect b="b" l="l" r="r" t="t"/>
            <a:pathLst>
              <a:path extrusionOk="0" h="50800" w="64135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extrusionOk="0" h="50800" w="64135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extrusionOk="0" h="50800" w="64135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noFill/>
          <a:ln cap="flat" cmpd="sng" w="9525">
            <a:solidFill>
              <a:srgbClr val="ADAD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3260445" y="3367264"/>
            <a:ext cx="203200" cy="38100"/>
          </a:xfrm>
          <a:custGeom>
            <a:rect b="b" l="l" r="r" t="t"/>
            <a:pathLst>
              <a:path extrusionOk="0" h="38100" w="2032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extrusionOk="0" h="38100" w="2032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3620326" y="3373615"/>
            <a:ext cx="38100" cy="0"/>
          </a:xfrm>
          <a:custGeom>
            <a:rect b="b" l="l" r="r" t="t"/>
            <a:pathLst>
              <a:path extrusionOk="0" h="120000"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noFill/>
          <a:ln cap="flat" cmpd="sng" w="9525">
            <a:solidFill>
              <a:srgbClr val="ADAD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3531425" y="3367265"/>
            <a:ext cx="203200" cy="38100"/>
          </a:xfrm>
          <a:custGeom>
            <a:rect b="b" l="l" r="r" t="t"/>
            <a:pathLst>
              <a:path extrusionOk="0" h="38100" w="2032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extrusionOk="0" h="38100" w="2032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3607626" y="3360914"/>
            <a:ext cx="50800" cy="50800"/>
          </a:xfrm>
          <a:custGeom>
            <a:rect b="b" l="l" r="r" t="t"/>
            <a:pathLst>
              <a:path extrusionOk="0" h="50800" w="50800">
                <a:moveTo>
                  <a:pt x="0" y="0"/>
                </a:moveTo>
                <a:lnTo>
                  <a:pt x="38100" y="0"/>
                </a:lnTo>
              </a:path>
              <a:path extrusionOk="0" h="50800" w="50800">
                <a:moveTo>
                  <a:pt x="12700" y="25400"/>
                </a:moveTo>
                <a:lnTo>
                  <a:pt x="50800" y="25400"/>
                </a:lnTo>
              </a:path>
              <a:path extrusionOk="0" h="50800" w="50800">
                <a:moveTo>
                  <a:pt x="0" y="38100"/>
                </a:moveTo>
                <a:lnTo>
                  <a:pt x="38100" y="38100"/>
                </a:lnTo>
              </a:path>
              <a:path extrusionOk="0" h="50800" w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noFill/>
          <a:ln cap="flat" cmpd="sng" w="9525">
            <a:solidFill>
              <a:srgbClr val="D6D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3878593" y="3360914"/>
            <a:ext cx="50800" cy="25400"/>
          </a:xfrm>
          <a:custGeom>
            <a:rect b="b" l="l" r="r" t="t"/>
            <a:pathLst>
              <a:path extrusionOk="0" h="25400" w="50800">
                <a:moveTo>
                  <a:pt x="0" y="0"/>
                </a:moveTo>
                <a:lnTo>
                  <a:pt x="38100" y="0"/>
                </a:lnTo>
              </a:path>
              <a:path extrusionOk="0" h="25400" w="50800">
                <a:moveTo>
                  <a:pt x="12700" y="12700"/>
                </a:moveTo>
                <a:lnTo>
                  <a:pt x="50800" y="12700"/>
                </a:lnTo>
              </a:path>
              <a:path extrusionOk="0" h="25400" w="508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noFill/>
          <a:ln cap="flat" cmpd="sng" w="9525">
            <a:solidFill>
              <a:srgbClr val="ADAD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3802393" y="3367265"/>
            <a:ext cx="203200" cy="38100"/>
          </a:xfrm>
          <a:custGeom>
            <a:rect b="b" l="l" r="r" t="t"/>
            <a:pathLst>
              <a:path extrusionOk="0" h="38100" w="2032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extrusionOk="0" h="38100" w="2032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3878593" y="3399015"/>
            <a:ext cx="50800" cy="12700"/>
          </a:xfrm>
          <a:custGeom>
            <a:rect b="b" l="l" r="r" t="t"/>
            <a:pathLst>
              <a:path extrusionOk="0" h="12700" w="50800">
                <a:moveTo>
                  <a:pt x="0" y="0"/>
                </a:moveTo>
                <a:lnTo>
                  <a:pt x="38100" y="0"/>
                </a:lnTo>
              </a:path>
              <a:path extrusionOk="0" h="12700" w="508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noFill/>
          <a:ln cap="flat" cmpd="sng" w="9525">
            <a:solidFill>
              <a:srgbClr val="D6D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4149573" y="3360914"/>
            <a:ext cx="50800" cy="50800"/>
          </a:xfrm>
          <a:custGeom>
            <a:rect b="b" l="l" r="r" t="t"/>
            <a:pathLst>
              <a:path extrusionOk="0" h="50800" w="50800">
                <a:moveTo>
                  <a:pt x="0" y="0"/>
                </a:moveTo>
                <a:lnTo>
                  <a:pt x="38100" y="0"/>
                </a:lnTo>
              </a:path>
              <a:path extrusionOk="0" h="50800" w="50800">
                <a:moveTo>
                  <a:pt x="12700" y="12700"/>
                </a:moveTo>
                <a:lnTo>
                  <a:pt x="50800" y="12700"/>
                </a:lnTo>
              </a:path>
              <a:path extrusionOk="0" h="50800" w="50800">
                <a:moveTo>
                  <a:pt x="12700" y="25400"/>
                </a:moveTo>
                <a:lnTo>
                  <a:pt x="50800" y="25400"/>
                </a:lnTo>
              </a:path>
              <a:path extrusionOk="0" h="50800" w="50800">
                <a:moveTo>
                  <a:pt x="0" y="38100"/>
                </a:moveTo>
                <a:lnTo>
                  <a:pt x="38100" y="38100"/>
                </a:lnTo>
              </a:path>
              <a:path extrusionOk="0" h="50800" w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noFill/>
          <a:ln cap="flat" cmpd="sng" w="9525">
            <a:solidFill>
              <a:srgbClr val="ADAD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4451033" y="3391395"/>
            <a:ext cx="20320" cy="20320"/>
          </a:xfrm>
          <a:custGeom>
            <a:rect b="b" l="l" r="r" t="t"/>
            <a:pathLst>
              <a:path extrusionOk="0" h="20320" w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noFill/>
          <a:ln cap="flat" cmpd="sng" w="9525">
            <a:solidFill>
              <a:srgbClr val="ADAD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4423969" y="3364900"/>
            <a:ext cx="30480" cy="30480"/>
          </a:xfrm>
          <a:custGeom>
            <a:rect b="b" l="l" r="r" t="t"/>
            <a:pathLst>
              <a:path extrusionOk="0" h="30479" w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noFill/>
          <a:ln cap="flat" cmpd="sng" w="9525">
            <a:solidFill>
              <a:srgbClr val="ADAD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4329112" y="3360914"/>
            <a:ext cx="233679" cy="50800"/>
          </a:xfrm>
          <a:custGeom>
            <a:rect b="b" l="l" r="r" t="t"/>
            <a:pathLst>
              <a:path extrusionOk="0" h="50800" w="233679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extrusionOk="0" h="50800" w="233679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extrusionOk="0" h="50800" w="233679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extrusionOk="0" h="50800" w="233679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noFill/>
          <a:ln cap="flat" cmpd="sng" w="9525">
            <a:solidFill>
              <a:srgbClr val="ADAD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>
            <p:ph type="title"/>
          </p:nvPr>
        </p:nvSpPr>
        <p:spPr>
          <a:xfrm>
            <a:off x="95300" y="72527"/>
            <a:ext cx="133286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1" type="ftr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0" type="dt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/>
        </p:nvSpPr>
        <p:spPr>
          <a:xfrm>
            <a:off x="1247125" y="1290150"/>
            <a:ext cx="21147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17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b="0" i="0" lang="en-US" sz="1400" u="none" cap="none" strike="noStrike">
                <a:solidFill>
                  <a:srgbClr val="3333B2"/>
                </a:solidFill>
                <a:latin typeface="Tahoma"/>
                <a:ea typeface="Tahoma"/>
                <a:cs typeface="Tahoma"/>
                <a:sym typeface="Tahoma"/>
              </a:rPr>
              <a:t>Maxle Research Corporation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3333B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Innovating Energy Efficiency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9125" marR="612140" rtl="0" algn="ctr">
              <a:lnSpc>
                <a:spcPct val="39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619125" marR="612140" rtl="0" algn="l">
              <a:lnSpc>
                <a:spcPct val="39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95300" y="72527"/>
            <a:ext cx="16134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434657" y="316559"/>
            <a:ext cx="35451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177165" lvl="0" marL="201930" marR="255903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 team: Highlight key members and their  expertise.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Advisory board: Notable advisors and their contributions.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300" y="1157150"/>
            <a:ext cx="2675226" cy="200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95300" y="72525"/>
            <a:ext cx="28131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Funding Requirements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434657" y="316559"/>
            <a:ext cx="32424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177165" lvl="0" marL="201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Amount of funding needed.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Allocation of funds for R&amp;D, marketing, operations.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proceeds and expected milestones.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900" y="1142175"/>
            <a:ext cx="3108301" cy="212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95300" y="72525"/>
            <a:ext cx="22272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Closing and Q&amp;A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434657" y="316559"/>
            <a:ext cx="35667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177165" lvl="0" marL="201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 of key points.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Reiterate the investment opportunity.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floor for questions and provide contact information.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750" y="1125973"/>
            <a:ext cx="3276600" cy="215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95300" y="72523"/>
            <a:ext cx="21783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64" name="Google Shape;64;p8"/>
          <p:cNvSpPr txBox="1"/>
          <p:nvPr/>
        </p:nvSpPr>
        <p:spPr>
          <a:xfrm>
            <a:off x="434657" y="316559"/>
            <a:ext cx="35910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177165" lvl="0" marL="201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Traditional vehicle axles waste kinetic energy.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fuel consumption and inefficiency in energy recovery.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impact due to excessive fuel usage.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952" y="1073850"/>
            <a:ext cx="2712200" cy="23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95300" y="72526"/>
            <a:ext cx="2324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Our Solution: Maxle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434657" y="316559"/>
            <a:ext cx="3662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177165" lvl="0" marL="201930" marR="48895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Maxle generator converts kinetic energy into electrical  energy.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Enhances fuel efficiency and reduces environmental impact.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Integrates seamlessly with existing vehicle designs.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450" y="1380000"/>
            <a:ext cx="2873825" cy="18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95300" y="72525"/>
            <a:ext cx="25641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Market Opportunity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434657" y="316559"/>
            <a:ext cx="37383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177165" lvl="0" marL="201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 Size: Estimated at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</a:t>
            </a: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billion.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741045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Growth Potential: Rapidly expanding market for  energy-efficient technologies.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17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Audience: Automotive manufacturers, electric vehicle  companies.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063" y="1326122"/>
            <a:ext cx="2919475" cy="19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95300" y="72527"/>
            <a:ext cx="2352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Business Model</a:t>
            </a:r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434657" y="316559"/>
            <a:ext cx="33369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177165" lvl="0" marL="201930" marR="17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Revenue streams: Sale of Maxle generators, licensing,  maintenance services.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5715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Pricing strategy: Competitive pricing with high-value  proposition.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2413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Sales channels: Direct sales, partnerships with vehicle  manufacturers.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150" y="1502628"/>
            <a:ext cx="2845775" cy="17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95300" y="72526"/>
            <a:ext cx="11670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Traction</a:t>
            </a:r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434657" y="316559"/>
            <a:ext cx="36279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177165" lvl="0" marL="201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metrics: Initial sales, partnerships, pilot programs.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1778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Milestones: Product development, successful trials, market  entry.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41783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testimonials: Positive feedback from pilot  customers.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507" y="1298490"/>
            <a:ext cx="2936200" cy="19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95300" y="72525"/>
            <a:ext cx="2938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Competitive Landscape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434657" y="316559"/>
            <a:ext cx="356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177165" lvl="0" marL="201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competitors: List of main competitors.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62230" rtl="0" algn="l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Competitive advantages: Unique features and benefits of  Maxle.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 positioning: How Maxle stands out in the market.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900" y="1362300"/>
            <a:ext cx="3108301" cy="19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95300" y="72525"/>
            <a:ext cx="30711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Go-to-Market Strategy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434657" y="316559"/>
            <a:ext cx="373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-177165" lvl="0" marL="201930" marR="17780" rtl="0" algn="l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 and sales strategy: Plans for customer acquisition  and growth.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Channels: Digital marketing, trade shows, partnerships.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acquisition cost (CAC) and lifetime value (LTV).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113" y="1234284"/>
            <a:ext cx="3071076" cy="20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95300" y="72525"/>
            <a:ext cx="27573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400"/>
              <a:buFont typeface="Tahoma"/>
              <a:buNone/>
            </a:pPr>
            <a:r>
              <a:rPr lang="en-US"/>
              <a:t>Financial Projections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34657" y="316559"/>
            <a:ext cx="25869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177165" lvl="0" marL="201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Revenue projections for the next 5 years.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Expense forecasts and profitability.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7165" lvl="0" marL="20193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3333B2"/>
              </a:buClr>
              <a:buSzPts val="1100"/>
              <a:buFont typeface="Lucida Sans"/>
              <a:buChar char="►"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financial metrics and milestones.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113" y="1202034"/>
            <a:ext cx="3089874" cy="205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